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0" d="100"/>
          <a:sy n="170" d="100"/>
        </p:scale>
        <p:origin x="-120" y="-4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96693692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Shape 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 name="Shape 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0" name="Shape 10"/>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7"/>
            <a:ext cx="8229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3" name="Shape 13"/>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 name="Shape 16"/>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7" name="Shape 17"/>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8229600" cy="1143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lvl="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JEA">
    <p:bg>
      <p:bgPr>
        <a:solidFill>
          <a:schemeClr val="lt1"/>
        </a:solidFill>
        <a:effectLst/>
      </p:bgPr>
    </p:bg>
    <p:spTree>
      <p:nvGrpSpPr>
        <p:cNvPr id="1"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lvl="0">
              <a:spcBef>
                <a:spcPts val="0"/>
              </a:spcBef>
              <a:buClr>
                <a:schemeClr val="dk1"/>
              </a:buClr>
              <a:buSzPct val="100000"/>
              <a:buNone/>
              <a:defRPr sz="3600" b="1">
                <a:solidFill>
                  <a:schemeClr val="dk1"/>
                </a:solidFill>
              </a:defRPr>
            </a:lvl1pPr>
            <a:lvl2pPr lvl="1">
              <a:spcBef>
                <a:spcPts val="0"/>
              </a:spcBef>
              <a:buClr>
                <a:schemeClr val="dk1"/>
              </a:buClr>
              <a:buSzPct val="100000"/>
              <a:buNone/>
              <a:defRPr sz="3600" b="1">
                <a:solidFill>
                  <a:schemeClr val="dk1"/>
                </a:solidFill>
              </a:defRPr>
            </a:lvl2pPr>
            <a:lvl3pPr lvl="2">
              <a:spcBef>
                <a:spcPts val="0"/>
              </a:spcBef>
              <a:buClr>
                <a:schemeClr val="dk1"/>
              </a:buClr>
              <a:buSzPct val="100000"/>
              <a:buNone/>
              <a:defRPr sz="3600" b="1">
                <a:solidFill>
                  <a:schemeClr val="dk1"/>
                </a:solidFill>
              </a:defRPr>
            </a:lvl3pPr>
            <a:lvl4pPr lvl="3">
              <a:spcBef>
                <a:spcPts val="0"/>
              </a:spcBef>
              <a:buClr>
                <a:schemeClr val="dk1"/>
              </a:buClr>
              <a:buSzPct val="100000"/>
              <a:buNone/>
              <a:defRPr sz="3600" b="1">
                <a:solidFill>
                  <a:schemeClr val="dk1"/>
                </a:solidFill>
              </a:defRPr>
            </a:lvl4pPr>
            <a:lvl5pPr lvl="4">
              <a:spcBef>
                <a:spcPts val="0"/>
              </a:spcBef>
              <a:buClr>
                <a:schemeClr val="dk1"/>
              </a:buClr>
              <a:buSzPct val="100000"/>
              <a:buNone/>
              <a:defRPr sz="3600" b="1">
                <a:solidFill>
                  <a:schemeClr val="dk1"/>
                </a:solidFill>
              </a:defRPr>
            </a:lvl5pPr>
            <a:lvl6pPr lvl="5">
              <a:spcBef>
                <a:spcPts val="0"/>
              </a:spcBef>
              <a:buClr>
                <a:schemeClr val="dk1"/>
              </a:buClr>
              <a:buSzPct val="100000"/>
              <a:buNone/>
              <a:defRPr sz="3600" b="1">
                <a:solidFill>
                  <a:schemeClr val="dk1"/>
                </a:solidFill>
              </a:defRPr>
            </a:lvl6pPr>
            <a:lvl7pPr lvl="6">
              <a:spcBef>
                <a:spcPts val="0"/>
              </a:spcBef>
              <a:buClr>
                <a:schemeClr val="dk1"/>
              </a:buClr>
              <a:buSzPct val="100000"/>
              <a:buNone/>
              <a:defRPr sz="3600" b="1">
                <a:solidFill>
                  <a:schemeClr val="dk1"/>
                </a:solidFill>
              </a:defRPr>
            </a:lvl7pPr>
            <a:lvl8pPr lvl="7">
              <a:spcBef>
                <a:spcPts val="0"/>
              </a:spcBef>
              <a:buClr>
                <a:schemeClr val="dk1"/>
              </a:buClr>
              <a:buSzPct val="100000"/>
              <a:buNone/>
              <a:defRPr sz="3600" b="1">
                <a:solidFill>
                  <a:schemeClr val="dk1"/>
                </a:solidFill>
              </a:defRPr>
            </a:lvl8pPr>
            <a:lvl9pPr lvl="8">
              <a:spcBef>
                <a:spcPts val="0"/>
              </a:spcBef>
              <a:buClr>
                <a:schemeClr val="dk1"/>
              </a:buClr>
              <a:buSzPct val="100000"/>
              <a:buNone/>
              <a:defRPr sz="3600" b="1">
                <a:solidFill>
                  <a:schemeClr val="dk1"/>
                </a:solidFill>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ilybreeze.com/social-affairs/20140208/centinela-valley-schools-chief-amassed-663000-in-compensation-in-20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pic>
        <p:nvPicPr>
          <p:cNvPr id="28" name="Shape 28"/>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9" name="Shape 29"/>
          <p:cNvSpPr txBox="1"/>
          <p:nvPr/>
        </p:nvSpPr>
        <p:spPr>
          <a:xfrm>
            <a:off x="-12750" y="1309575"/>
            <a:ext cx="9144000" cy="3693299"/>
          </a:xfrm>
          <a:prstGeom prst="rect">
            <a:avLst/>
          </a:prstGeom>
          <a:noFill/>
          <a:ln>
            <a:noFill/>
          </a:ln>
        </p:spPr>
        <p:txBody>
          <a:bodyPr lIns="91425" tIns="91425" rIns="91425" bIns="91425" anchor="ctr" anchorCtr="0">
            <a:noAutofit/>
          </a:bodyPr>
          <a:lstStyle/>
          <a:p>
            <a:pPr lvl="0" algn="ctr">
              <a:spcBef>
                <a:spcPts val="0"/>
              </a:spcBef>
              <a:buNone/>
            </a:pPr>
            <a:r>
              <a:rPr lang="en-US" sz="9600" dirty="0" smtClean="0">
                <a:latin typeface="Garamond"/>
                <a:ea typeface="Garamond"/>
                <a:cs typeface="Garamond"/>
                <a:sym typeface="Garamond"/>
              </a:rPr>
              <a:t>Looking Beyond the Story</a:t>
            </a:r>
            <a:endParaRPr lang="en-US" sz="9600" dirty="0">
              <a:latin typeface="Garamond"/>
              <a:ea typeface="Garamond"/>
              <a:cs typeface="Garamond"/>
              <a:sym typeface="Garamond"/>
            </a:endParaRPr>
          </a:p>
        </p:txBody>
      </p:sp>
      <p:sp>
        <p:nvSpPr>
          <p:cNvPr id="30" name="Shape 30"/>
          <p:cNvSpPr txBox="1"/>
          <p:nvPr/>
        </p:nvSpPr>
        <p:spPr>
          <a:xfrm>
            <a:off x="-12750" y="5174600"/>
            <a:ext cx="9144000" cy="1321499"/>
          </a:xfrm>
          <a:prstGeom prst="rect">
            <a:avLst/>
          </a:prstGeom>
          <a:noFill/>
          <a:ln>
            <a:noFill/>
          </a:ln>
        </p:spPr>
        <p:txBody>
          <a:bodyPr lIns="91425" tIns="91425" rIns="91425" bIns="91425" anchor="t" anchorCtr="0">
            <a:noAutofit/>
          </a:bodyPr>
          <a:lstStyle/>
          <a:p>
            <a:pPr lvl="0" algn="ctr">
              <a:spcBef>
                <a:spcPts val="0"/>
              </a:spcBef>
              <a:buNone/>
            </a:pPr>
            <a:r>
              <a:rPr lang="en-US" sz="3000" dirty="0" smtClean="0">
                <a:latin typeface="Helvetica Neue"/>
                <a:ea typeface="Helvetica Neue"/>
                <a:cs typeface="Helvetica Neue"/>
                <a:sym typeface="Helvetica Neue"/>
              </a:rPr>
              <a:t>Design</a:t>
            </a:r>
            <a:endParaRPr lang="en-US" sz="3000" dirty="0">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Daily Breeze</a:t>
            </a:r>
            <a:endParaRPr lang="en-US" dirty="0"/>
          </a:p>
        </p:txBody>
      </p:sp>
      <p:sp>
        <p:nvSpPr>
          <p:cNvPr id="3" name="Text Placeholder 2"/>
          <p:cNvSpPr>
            <a:spLocks noGrp="1"/>
          </p:cNvSpPr>
          <p:nvPr>
            <p:ph type="body" idx="1"/>
          </p:nvPr>
        </p:nvSpPr>
        <p:spPr>
          <a:xfrm>
            <a:off x="457200" y="1600199"/>
            <a:ext cx="8229600" cy="2383666"/>
          </a:xfrm>
        </p:spPr>
        <p:txBody>
          <a:bodyPr/>
          <a:lstStyle/>
          <a:p>
            <a:pPr lvl="0"/>
            <a:r>
              <a:rPr lang="en-US" sz="2400" b="1" i="1" dirty="0" smtClean="0">
                <a:latin typeface="Helvetica Neue"/>
                <a:ea typeface="Helvetica Neue"/>
                <a:cs typeface="Helvetica Neue"/>
                <a:sym typeface="Helvetica Neue"/>
              </a:rPr>
              <a:t>Assignment:</a:t>
            </a:r>
            <a:endParaRPr lang="en-US" sz="2400" b="1" i="1" dirty="0">
              <a:latin typeface="Helvetica Neue"/>
              <a:ea typeface="Helvetica Neue"/>
              <a:cs typeface="Helvetica Neue"/>
              <a:sym typeface="Helvetica Neue"/>
            </a:endParaRPr>
          </a:p>
          <a:p>
            <a:endParaRPr lang="en-US" sz="2300" i="1" dirty="0" smtClean="0"/>
          </a:p>
          <a:p>
            <a:r>
              <a:rPr lang="en-US" sz="2300" i="1" dirty="0" smtClean="0"/>
              <a:t>1.) Working individually or in pairs, choose an alternative story form from the list below. Conduct the research necessary to create an informational chart that enhances the information, understanding and visual appeal of the story.</a:t>
            </a:r>
            <a:endParaRPr lang="en-US" sz="2300" i="1" dirty="0"/>
          </a:p>
        </p:txBody>
      </p:sp>
      <p:sp>
        <p:nvSpPr>
          <p:cNvPr id="4" name="TextBox 3"/>
          <p:cNvSpPr txBox="1"/>
          <p:nvPr/>
        </p:nvSpPr>
        <p:spPr>
          <a:xfrm>
            <a:off x="1943049" y="3983865"/>
            <a:ext cx="2377250" cy="2569935"/>
          </a:xfrm>
          <a:prstGeom prst="rect">
            <a:avLst/>
          </a:prstGeom>
          <a:noFill/>
        </p:spPr>
        <p:txBody>
          <a:bodyPr wrap="square" rtlCol="0">
            <a:spAutoFit/>
          </a:bodyPr>
          <a:lstStyle/>
          <a:p>
            <a:pPr marL="342900" indent="-342900">
              <a:buFont typeface="Arial"/>
              <a:buChar char="•"/>
            </a:pPr>
            <a:r>
              <a:rPr lang="en-US" sz="2300" dirty="0"/>
              <a:t>Timelines</a:t>
            </a:r>
          </a:p>
          <a:p>
            <a:pPr marL="342900" indent="-342900">
              <a:buFont typeface="Arial"/>
              <a:buChar char="•"/>
            </a:pPr>
            <a:r>
              <a:rPr lang="en-US" sz="2300" dirty="0"/>
              <a:t>Quizzes</a:t>
            </a:r>
          </a:p>
          <a:p>
            <a:pPr marL="342900" indent="-342900">
              <a:buFont typeface="Arial"/>
              <a:buChar char="•"/>
            </a:pPr>
            <a:r>
              <a:rPr lang="en-US" sz="2300" dirty="0"/>
              <a:t>Diagrams</a:t>
            </a:r>
          </a:p>
          <a:p>
            <a:pPr marL="342900" indent="-342900">
              <a:buFont typeface="Arial"/>
              <a:buChar char="•"/>
            </a:pPr>
            <a:r>
              <a:rPr lang="en-US" sz="2300" dirty="0"/>
              <a:t>Q &amp; A’s</a:t>
            </a:r>
          </a:p>
          <a:p>
            <a:pPr marL="342900" indent="-342900">
              <a:buFont typeface="Arial"/>
              <a:buChar char="•"/>
            </a:pPr>
            <a:r>
              <a:rPr lang="en-US" sz="2300" dirty="0"/>
              <a:t>Charts</a:t>
            </a:r>
          </a:p>
          <a:p>
            <a:pPr marL="342900" indent="-342900">
              <a:buFont typeface="Arial"/>
              <a:buChar char="•"/>
            </a:pPr>
            <a:r>
              <a:rPr lang="en-US" sz="2300" dirty="0"/>
              <a:t>Illustrations</a:t>
            </a:r>
          </a:p>
          <a:p>
            <a:pPr marL="342900" indent="-342900">
              <a:buFont typeface="Arial"/>
              <a:buChar char="•"/>
            </a:pPr>
            <a:r>
              <a:rPr lang="en-US" sz="2300" dirty="0"/>
              <a:t>Fact </a:t>
            </a:r>
            <a:r>
              <a:rPr lang="en-US" sz="2300" dirty="0" smtClean="0"/>
              <a:t>Boxes</a:t>
            </a:r>
            <a:endParaRPr lang="en-US" sz="2300" dirty="0"/>
          </a:p>
        </p:txBody>
      </p:sp>
      <p:sp>
        <p:nvSpPr>
          <p:cNvPr id="5" name="TextBox 4"/>
          <p:cNvSpPr txBox="1"/>
          <p:nvPr/>
        </p:nvSpPr>
        <p:spPr>
          <a:xfrm>
            <a:off x="4569963" y="3983865"/>
            <a:ext cx="2637771" cy="2569935"/>
          </a:xfrm>
          <a:prstGeom prst="rect">
            <a:avLst/>
          </a:prstGeom>
          <a:noFill/>
        </p:spPr>
        <p:txBody>
          <a:bodyPr wrap="square" rtlCol="0">
            <a:spAutoFit/>
          </a:bodyPr>
          <a:lstStyle/>
          <a:p>
            <a:pPr marL="342900" indent="-342900">
              <a:buFont typeface="Arial"/>
              <a:buChar char="•"/>
            </a:pPr>
            <a:r>
              <a:rPr lang="en-US" sz="2300" dirty="0"/>
              <a:t>Calendars</a:t>
            </a:r>
          </a:p>
          <a:p>
            <a:pPr marL="342900" indent="-342900">
              <a:buFont typeface="Arial"/>
              <a:buChar char="•"/>
            </a:pPr>
            <a:r>
              <a:rPr lang="en-US" sz="2300" dirty="0"/>
              <a:t>Checklists</a:t>
            </a:r>
          </a:p>
          <a:p>
            <a:pPr marL="342900" indent="-342900">
              <a:buFont typeface="Arial"/>
              <a:buChar char="•"/>
            </a:pPr>
            <a:r>
              <a:rPr lang="en-US" sz="2300" dirty="0"/>
              <a:t>Bio Boxes</a:t>
            </a:r>
          </a:p>
          <a:p>
            <a:pPr marL="342900" indent="-342900">
              <a:buFont typeface="Arial"/>
              <a:buChar char="•"/>
            </a:pPr>
            <a:r>
              <a:rPr lang="en-US" sz="2300" dirty="0" smtClean="0"/>
              <a:t>Tables</a:t>
            </a:r>
            <a:endParaRPr lang="en-US" sz="2300" dirty="0"/>
          </a:p>
          <a:p>
            <a:pPr marL="342900" indent="-342900">
              <a:buFont typeface="Arial"/>
              <a:buChar char="•"/>
            </a:pPr>
            <a:r>
              <a:rPr lang="en-US" sz="2300" dirty="0" err="1"/>
              <a:t>Infographics</a:t>
            </a:r>
            <a:endParaRPr lang="en-US" sz="2300" dirty="0"/>
          </a:p>
          <a:p>
            <a:pPr marL="342900" indent="-342900">
              <a:buFont typeface="Arial"/>
              <a:buChar char="•"/>
            </a:pPr>
            <a:r>
              <a:rPr lang="en-US" sz="2300" dirty="0" err="1"/>
              <a:t>Charticles</a:t>
            </a:r>
            <a:endParaRPr lang="en-US" sz="2300" dirty="0"/>
          </a:p>
          <a:p>
            <a:pPr marL="342900" indent="-342900">
              <a:buFont typeface="Arial"/>
              <a:buChar char="•"/>
            </a:pPr>
            <a:r>
              <a:rPr lang="en-US" sz="2300" dirty="0"/>
              <a:t>Quote </a:t>
            </a:r>
            <a:r>
              <a:rPr lang="en-US" sz="2300" dirty="0" smtClean="0"/>
              <a:t>Boxes</a:t>
            </a:r>
            <a:endParaRPr lang="en-US" sz="2300" dirty="0"/>
          </a:p>
        </p:txBody>
      </p:sp>
    </p:spTree>
    <p:extLst>
      <p:ext uri="{BB962C8B-B14F-4D97-AF65-F5344CB8AC3E}">
        <p14:creationId xmlns:p14="http://schemas.microsoft.com/office/powerpoint/2010/main" val="383899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Daily Breeze</a:t>
            </a:r>
            <a:endParaRPr lang="en-US" dirty="0"/>
          </a:p>
        </p:txBody>
      </p:sp>
      <p:sp>
        <p:nvSpPr>
          <p:cNvPr id="3" name="Text Placeholder 2"/>
          <p:cNvSpPr>
            <a:spLocks noGrp="1"/>
          </p:cNvSpPr>
          <p:nvPr>
            <p:ph type="body" idx="1"/>
          </p:nvPr>
        </p:nvSpPr>
        <p:spPr>
          <a:xfrm>
            <a:off x="457200" y="1600199"/>
            <a:ext cx="8229600" cy="3063241"/>
          </a:xfrm>
        </p:spPr>
        <p:txBody>
          <a:bodyPr/>
          <a:lstStyle/>
          <a:p>
            <a:pPr lvl="0"/>
            <a:r>
              <a:rPr lang="en-US" sz="2400" b="1" i="1" dirty="0" smtClean="0">
                <a:latin typeface="Helvetica Neue"/>
                <a:ea typeface="Helvetica Neue"/>
                <a:cs typeface="Helvetica Neue"/>
                <a:sym typeface="Helvetica Neue"/>
              </a:rPr>
              <a:t>Assignment (continued):</a:t>
            </a:r>
            <a:endParaRPr lang="en-US" sz="2400" b="1" i="1" dirty="0">
              <a:latin typeface="Helvetica Neue"/>
              <a:ea typeface="Helvetica Neue"/>
              <a:cs typeface="Helvetica Neue"/>
              <a:sym typeface="Helvetica Neue"/>
            </a:endParaRPr>
          </a:p>
          <a:p>
            <a:endParaRPr lang="en-US" sz="2300" i="1" dirty="0" smtClean="0"/>
          </a:p>
          <a:p>
            <a:r>
              <a:rPr lang="en-US" sz="2300" i="1" dirty="0" smtClean="0"/>
              <a:t>2.</a:t>
            </a:r>
            <a:r>
              <a:rPr lang="en-US" sz="2300" i="1" dirty="0"/>
              <a:t>) </a:t>
            </a:r>
            <a:r>
              <a:rPr lang="en-US" sz="2300" i="1" dirty="0" smtClean="0"/>
              <a:t>Review the Alt Story </a:t>
            </a:r>
            <a:r>
              <a:rPr lang="en-US" sz="2300" i="1" dirty="0" err="1" smtClean="0"/>
              <a:t>Forms.pdf</a:t>
            </a:r>
            <a:r>
              <a:rPr lang="en-US" sz="2300" i="1" dirty="0" smtClean="0"/>
              <a:t> handout. Sketch four ideas of how your Alt could be made/designed. (hand-drawn simple thumbnail sketches)</a:t>
            </a:r>
          </a:p>
          <a:p>
            <a:endParaRPr lang="en-US" sz="2300" i="1" dirty="0" smtClean="0"/>
          </a:p>
          <a:p>
            <a:r>
              <a:rPr lang="en-US" sz="2300" i="1" dirty="0" smtClean="0"/>
              <a:t>3.) Have your teacher choose one of your four thumbnail sketches for full development.</a:t>
            </a:r>
          </a:p>
        </p:txBody>
      </p:sp>
    </p:spTree>
    <p:extLst>
      <p:ext uri="{BB962C8B-B14F-4D97-AF65-F5344CB8AC3E}">
        <p14:creationId xmlns:p14="http://schemas.microsoft.com/office/powerpoint/2010/main" val="2526144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Daily Breeze</a:t>
            </a:r>
          </a:p>
        </p:txBody>
      </p:sp>
      <p:sp>
        <p:nvSpPr>
          <p:cNvPr id="3" name="Text Placeholder 2"/>
          <p:cNvSpPr>
            <a:spLocks noGrp="1"/>
          </p:cNvSpPr>
          <p:nvPr>
            <p:ph type="body" idx="1"/>
          </p:nvPr>
        </p:nvSpPr>
        <p:spPr>
          <a:xfrm>
            <a:off x="457200" y="1600200"/>
            <a:ext cx="8229600" cy="2961640"/>
          </a:xfrm>
        </p:spPr>
        <p:txBody>
          <a:bodyPr/>
          <a:lstStyle/>
          <a:p>
            <a:pPr lvl="0"/>
            <a:r>
              <a:rPr lang="en-US" sz="2400" b="1" i="1" dirty="0">
                <a:latin typeface="Helvetica Neue"/>
                <a:ea typeface="Helvetica Neue"/>
                <a:cs typeface="Helvetica Neue"/>
                <a:sym typeface="Helvetica Neue"/>
              </a:rPr>
              <a:t>Assignment (continued):</a:t>
            </a:r>
          </a:p>
          <a:p>
            <a:endParaRPr lang="en-US" sz="2300" b="1" i="1" dirty="0" smtClean="0"/>
          </a:p>
          <a:p>
            <a:r>
              <a:rPr lang="en-US" sz="2300" b="1" i="1" dirty="0" smtClean="0"/>
              <a:t>Option </a:t>
            </a:r>
            <a:r>
              <a:rPr lang="en-US" sz="2300" b="1" i="1" dirty="0"/>
              <a:t>A:</a:t>
            </a:r>
          </a:p>
          <a:p>
            <a:endParaRPr lang="en-US" sz="2300" i="1" dirty="0"/>
          </a:p>
          <a:p>
            <a:r>
              <a:rPr lang="en-US" sz="2300" i="1" dirty="0"/>
              <a:t>4a.) Hand draw </a:t>
            </a:r>
            <a:r>
              <a:rPr lang="en-US" sz="2300" i="1" dirty="0" smtClean="0"/>
              <a:t>(with shading and coloring) a comprehensive </a:t>
            </a:r>
            <a:r>
              <a:rPr lang="en-US" sz="2300" i="1" dirty="0"/>
              <a:t>Alt of the </a:t>
            </a:r>
            <a:r>
              <a:rPr lang="en-US" sz="2300" i="1" dirty="0" smtClean="0"/>
              <a:t>sketch your </a:t>
            </a:r>
            <a:r>
              <a:rPr lang="en-US" sz="2300" i="1" dirty="0"/>
              <a:t>teacher approved. </a:t>
            </a:r>
            <a:r>
              <a:rPr lang="en-US" sz="2300" i="1" dirty="0" smtClean="0"/>
              <a:t>It should be complete, clean, factual, accurate and visually appealing. Your Alt must include the essential components appropriate for the Alt you chose:</a:t>
            </a:r>
          </a:p>
        </p:txBody>
      </p:sp>
      <p:sp>
        <p:nvSpPr>
          <p:cNvPr id="4" name="TextBox 3"/>
          <p:cNvSpPr txBox="1"/>
          <p:nvPr/>
        </p:nvSpPr>
        <p:spPr>
          <a:xfrm>
            <a:off x="1960880" y="4744537"/>
            <a:ext cx="5222240" cy="1862048"/>
          </a:xfrm>
          <a:prstGeom prst="rect">
            <a:avLst/>
          </a:prstGeom>
          <a:noFill/>
        </p:spPr>
        <p:txBody>
          <a:bodyPr wrap="square" rtlCol="0">
            <a:spAutoFit/>
          </a:bodyPr>
          <a:lstStyle/>
          <a:p>
            <a:pPr marL="342900" indent="-342900">
              <a:buFont typeface="Arial"/>
              <a:buChar char="•"/>
            </a:pPr>
            <a:r>
              <a:rPr lang="en-US" sz="2300" dirty="0"/>
              <a:t>Headline</a:t>
            </a:r>
          </a:p>
          <a:p>
            <a:pPr marL="342900" indent="-342900">
              <a:buFont typeface="Arial"/>
              <a:buChar char="•"/>
            </a:pPr>
            <a:r>
              <a:rPr lang="en-US" sz="2300" dirty="0" smtClean="0"/>
              <a:t>Chatter</a:t>
            </a:r>
          </a:p>
          <a:p>
            <a:pPr marL="342900" indent="-342900">
              <a:buFont typeface="Arial"/>
              <a:buChar char="•"/>
            </a:pPr>
            <a:r>
              <a:rPr lang="en-US" sz="2300" dirty="0" smtClean="0"/>
              <a:t>Body (chart, diagram, timeline, etc.) </a:t>
            </a:r>
          </a:p>
          <a:p>
            <a:pPr marL="342900" indent="-342900">
              <a:buFont typeface="Arial"/>
              <a:buChar char="•"/>
            </a:pPr>
            <a:r>
              <a:rPr lang="en-US" sz="2300" dirty="0" smtClean="0"/>
              <a:t>Source/s</a:t>
            </a:r>
          </a:p>
          <a:p>
            <a:pPr marL="342900" indent="-342900">
              <a:buFont typeface="Arial"/>
              <a:buChar char="•"/>
            </a:pPr>
            <a:r>
              <a:rPr lang="en-US" sz="2300" dirty="0" smtClean="0"/>
              <a:t>Byline</a:t>
            </a:r>
            <a:endParaRPr lang="en-US" sz="2300" dirty="0"/>
          </a:p>
        </p:txBody>
      </p:sp>
    </p:spTree>
    <p:extLst>
      <p:ext uri="{BB962C8B-B14F-4D97-AF65-F5344CB8AC3E}">
        <p14:creationId xmlns:p14="http://schemas.microsoft.com/office/powerpoint/2010/main" val="279572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Daily Breeze</a:t>
            </a:r>
          </a:p>
        </p:txBody>
      </p:sp>
      <p:sp>
        <p:nvSpPr>
          <p:cNvPr id="3" name="Text Placeholder 2"/>
          <p:cNvSpPr>
            <a:spLocks noGrp="1"/>
          </p:cNvSpPr>
          <p:nvPr>
            <p:ph type="body" idx="1"/>
          </p:nvPr>
        </p:nvSpPr>
        <p:spPr>
          <a:xfrm>
            <a:off x="457200" y="1600200"/>
            <a:ext cx="8229600" cy="3002280"/>
          </a:xfrm>
        </p:spPr>
        <p:txBody>
          <a:bodyPr/>
          <a:lstStyle/>
          <a:p>
            <a:pPr lvl="0"/>
            <a:r>
              <a:rPr lang="en-US" sz="2400" b="1" i="1" dirty="0">
                <a:latin typeface="Helvetica Neue"/>
                <a:ea typeface="Helvetica Neue"/>
                <a:cs typeface="Helvetica Neue"/>
                <a:sym typeface="Helvetica Neue"/>
              </a:rPr>
              <a:t>Assignment (continued):</a:t>
            </a:r>
          </a:p>
          <a:p>
            <a:endParaRPr lang="en-US" sz="2300" b="1" i="1" dirty="0" smtClean="0"/>
          </a:p>
          <a:p>
            <a:r>
              <a:rPr lang="en-US" sz="2300" b="1" i="1" dirty="0" smtClean="0"/>
              <a:t>Option B:</a:t>
            </a:r>
            <a:endParaRPr lang="en-US" sz="2300" b="1" i="1" dirty="0"/>
          </a:p>
          <a:p>
            <a:endParaRPr lang="en-US" sz="2300" i="1" dirty="0"/>
          </a:p>
          <a:p>
            <a:r>
              <a:rPr lang="en-US" sz="2300" i="1" dirty="0" smtClean="0"/>
              <a:t>4b.</a:t>
            </a:r>
            <a:r>
              <a:rPr lang="en-US" sz="2300" i="1" dirty="0"/>
              <a:t>) </a:t>
            </a:r>
            <a:r>
              <a:rPr lang="en-US" sz="2300" i="1" dirty="0" smtClean="0"/>
              <a:t>Using InDesign or Illustrator (complete with shading and coloring) a comprehensive </a:t>
            </a:r>
            <a:r>
              <a:rPr lang="en-US" sz="2300" i="1" dirty="0"/>
              <a:t>Alt of the </a:t>
            </a:r>
            <a:r>
              <a:rPr lang="en-US" sz="2300" i="1" dirty="0" smtClean="0"/>
              <a:t>sketch your </a:t>
            </a:r>
            <a:r>
              <a:rPr lang="en-US" sz="2300" i="1" dirty="0"/>
              <a:t>teacher approved. </a:t>
            </a:r>
            <a:r>
              <a:rPr lang="en-US" sz="2300" i="1" dirty="0" smtClean="0"/>
              <a:t>It should be complete, clean, factual, accurate and visually appealing. Your Alt must include the following:</a:t>
            </a:r>
          </a:p>
        </p:txBody>
      </p:sp>
      <p:sp>
        <p:nvSpPr>
          <p:cNvPr id="4" name="TextBox 3"/>
          <p:cNvSpPr txBox="1"/>
          <p:nvPr/>
        </p:nvSpPr>
        <p:spPr>
          <a:xfrm>
            <a:off x="1971040" y="4745648"/>
            <a:ext cx="5201920" cy="1862048"/>
          </a:xfrm>
          <a:prstGeom prst="rect">
            <a:avLst/>
          </a:prstGeom>
          <a:noFill/>
        </p:spPr>
        <p:txBody>
          <a:bodyPr wrap="square" rtlCol="0">
            <a:spAutoFit/>
          </a:bodyPr>
          <a:lstStyle/>
          <a:p>
            <a:pPr marL="342900" indent="-342900">
              <a:buFont typeface="Arial"/>
              <a:buChar char="•"/>
            </a:pPr>
            <a:r>
              <a:rPr lang="en-US" sz="2300" dirty="0"/>
              <a:t>Headline</a:t>
            </a:r>
          </a:p>
          <a:p>
            <a:pPr marL="342900" indent="-342900">
              <a:buFont typeface="Arial"/>
              <a:buChar char="•"/>
            </a:pPr>
            <a:r>
              <a:rPr lang="en-US" sz="2300" dirty="0" smtClean="0"/>
              <a:t>Chatter</a:t>
            </a:r>
          </a:p>
          <a:p>
            <a:pPr marL="342900" indent="-342900">
              <a:buFont typeface="Arial"/>
              <a:buChar char="•"/>
            </a:pPr>
            <a:r>
              <a:rPr lang="en-US" sz="2300" dirty="0" smtClean="0"/>
              <a:t>Body (chart, diagram, timeline, etc.) </a:t>
            </a:r>
          </a:p>
          <a:p>
            <a:pPr marL="342900" indent="-342900">
              <a:buFont typeface="Arial"/>
              <a:buChar char="•"/>
            </a:pPr>
            <a:r>
              <a:rPr lang="en-US" sz="2300" dirty="0" smtClean="0"/>
              <a:t>Source/s</a:t>
            </a:r>
          </a:p>
          <a:p>
            <a:pPr marL="342900" indent="-342900">
              <a:buFont typeface="Arial"/>
              <a:buChar char="•"/>
            </a:pPr>
            <a:r>
              <a:rPr lang="en-US" sz="2300" dirty="0" smtClean="0"/>
              <a:t>Byline</a:t>
            </a:r>
            <a:endParaRPr lang="en-US" sz="2300" dirty="0"/>
          </a:p>
        </p:txBody>
      </p:sp>
    </p:spTree>
    <p:extLst>
      <p:ext uri="{BB962C8B-B14F-4D97-AF65-F5344CB8AC3E}">
        <p14:creationId xmlns:p14="http://schemas.microsoft.com/office/powerpoint/2010/main" val="4240771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Daily Breeze</a:t>
            </a:r>
          </a:p>
        </p:txBody>
      </p:sp>
      <p:sp>
        <p:nvSpPr>
          <p:cNvPr id="3" name="Text Placeholder 2"/>
          <p:cNvSpPr>
            <a:spLocks noGrp="1"/>
          </p:cNvSpPr>
          <p:nvPr>
            <p:ph type="body" idx="1"/>
          </p:nvPr>
        </p:nvSpPr>
        <p:spPr>
          <a:xfrm>
            <a:off x="1310640" y="1595120"/>
            <a:ext cx="6522720" cy="3378200"/>
          </a:xfrm>
        </p:spPr>
        <p:txBody>
          <a:bodyPr/>
          <a:lstStyle/>
          <a:p>
            <a:r>
              <a:rPr lang="en-US" sz="2300" b="1" i="1" dirty="0" smtClean="0"/>
              <a:t>Assessment</a:t>
            </a:r>
            <a:endParaRPr lang="en-US" sz="2300" b="1" i="1" dirty="0"/>
          </a:p>
          <a:p>
            <a:endParaRPr lang="en-US" sz="2300" i="1" dirty="0"/>
          </a:p>
          <a:p>
            <a:r>
              <a:rPr lang="en-US" sz="2300" i="1" dirty="0" smtClean="0"/>
              <a:t>You will be graded on the following components:</a:t>
            </a:r>
          </a:p>
          <a:p>
            <a:endParaRPr lang="en-US" sz="2300" i="1" dirty="0" smtClean="0"/>
          </a:p>
          <a:p>
            <a:pPr marL="342900" indent="-342900">
              <a:buFontTx/>
              <a:buChar char="-"/>
            </a:pPr>
            <a:r>
              <a:rPr lang="en-US" sz="2300" i="1" dirty="0" smtClean="0"/>
              <a:t>Completion of your four thumbnail sketches</a:t>
            </a:r>
          </a:p>
          <a:p>
            <a:pPr marL="342900" indent="-342900">
              <a:buFontTx/>
              <a:buChar char="-"/>
            </a:pPr>
            <a:r>
              <a:rPr lang="en-US" sz="2300" i="1" dirty="0" smtClean="0"/>
              <a:t>Alt execution</a:t>
            </a:r>
          </a:p>
          <a:p>
            <a:pPr marL="342900" indent="-342900">
              <a:buFontTx/>
              <a:buChar char="-"/>
            </a:pPr>
            <a:r>
              <a:rPr lang="en-US" sz="2300" i="1" dirty="0" smtClean="0"/>
              <a:t>Incorporating the five chart components</a:t>
            </a:r>
          </a:p>
          <a:p>
            <a:pPr marL="342900" indent="-342900">
              <a:buFontTx/>
              <a:buChar char="-"/>
            </a:pPr>
            <a:r>
              <a:rPr lang="en-US" sz="2300" i="1" dirty="0" smtClean="0"/>
              <a:t>Overall creativity</a:t>
            </a:r>
          </a:p>
        </p:txBody>
      </p:sp>
    </p:spTree>
    <p:extLst>
      <p:ext uri="{BB962C8B-B14F-4D97-AF65-F5344CB8AC3E}">
        <p14:creationId xmlns:p14="http://schemas.microsoft.com/office/powerpoint/2010/main" val="70175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lvl="0">
              <a:spcBef>
                <a:spcPts val="0"/>
              </a:spcBef>
              <a:buNone/>
            </a:pPr>
            <a:r>
              <a:rPr lang="en-US" dirty="0" smtClean="0">
                <a:latin typeface="Helvetica Neue"/>
                <a:ea typeface="Helvetica Neue"/>
                <a:cs typeface="Helvetica Neue"/>
                <a:sym typeface="Helvetica Neue"/>
              </a:rPr>
              <a:t>Alternative Story Forms</a:t>
            </a:r>
            <a:endParaRPr lang="en-US" dirty="0">
              <a:latin typeface="Helvetica Neue"/>
              <a:ea typeface="Helvetica Neue"/>
              <a:cs typeface="Helvetica Neue"/>
              <a:sym typeface="Helvetica Neue"/>
            </a:endParaRPr>
          </a:p>
        </p:txBody>
      </p:sp>
      <p:sp>
        <p:nvSpPr>
          <p:cNvPr id="36" name="Shape 3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spcBef>
                <a:spcPts val="0"/>
              </a:spcBef>
              <a:buNone/>
            </a:pPr>
            <a:r>
              <a:rPr lang="en-US" dirty="0" smtClean="0">
                <a:latin typeface="Helvetica Neue"/>
                <a:ea typeface="Helvetica Neue"/>
                <a:cs typeface="Helvetica Neue"/>
                <a:sym typeface="Helvetica Neue"/>
              </a:rPr>
              <a:t>There are several types of alternative story forms </a:t>
            </a:r>
            <a:r>
              <a:rPr lang="en-US" i="1" dirty="0" smtClean="0">
                <a:latin typeface="Helvetica Neue"/>
                <a:ea typeface="Helvetica Neue"/>
                <a:cs typeface="Helvetica Neue"/>
                <a:sym typeface="Helvetica Neue"/>
              </a:rPr>
              <a:t>(also called alts, </a:t>
            </a:r>
            <a:r>
              <a:rPr lang="en-US" i="1" dirty="0" err="1" smtClean="0">
                <a:latin typeface="Helvetica Neue"/>
                <a:ea typeface="Helvetica Neue"/>
                <a:cs typeface="Helvetica Neue"/>
                <a:sym typeface="Helvetica Neue"/>
              </a:rPr>
              <a:t>charticles</a:t>
            </a:r>
            <a:r>
              <a:rPr lang="en-US" i="1" dirty="0" smtClean="0">
                <a:latin typeface="Helvetica Neue"/>
                <a:ea typeface="Helvetica Neue"/>
                <a:cs typeface="Helvetica Neue"/>
                <a:sym typeface="Helvetica Neue"/>
              </a:rPr>
              <a:t> and information graphics) </a:t>
            </a:r>
            <a:r>
              <a:rPr lang="en-US" dirty="0" smtClean="0">
                <a:latin typeface="Helvetica Neue"/>
                <a:ea typeface="Helvetica Neue"/>
                <a:cs typeface="Helvetica Neue"/>
                <a:sym typeface="Helvetica Neue"/>
              </a:rPr>
              <a:t>that enhance the information, understanding and visual appeal of a traditional story.</a:t>
            </a:r>
          </a:p>
          <a:p>
            <a:pPr lvl="0">
              <a:spcBef>
                <a:spcPts val="0"/>
              </a:spcBef>
              <a:buNone/>
            </a:pPr>
            <a:endParaRPr lang="en-US" sz="2400" i="1" dirty="0">
              <a:latin typeface="Helvetica Neue"/>
              <a:ea typeface="Helvetica Neue"/>
              <a:cs typeface="Helvetica Neue"/>
              <a:sym typeface="Helvetica Neue"/>
            </a:endParaRPr>
          </a:p>
          <a:p>
            <a:pPr lvl="0">
              <a:spcBef>
                <a:spcPts val="0"/>
              </a:spcBef>
              <a:buNone/>
            </a:pPr>
            <a:r>
              <a:rPr lang="en-US" sz="2400" b="1" i="1" dirty="0" smtClean="0">
                <a:latin typeface="Helvetica Neue"/>
                <a:ea typeface="Helvetica Neue"/>
                <a:cs typeface="Helvetica Neue"/>
                <a:sym typeface="Helvetica Neue"/>
              </a:rPr>
              <a:t>Self Discovery:</a:t>
            </a:r>
            <a:endParaRPr lang="en-US" sz="2400" b="1" i="1" dirty="0">
              <a:latin typeface="Helvetica Neue"/>
              <a:ea typeface="Helvetica Neue"/>
              <a:cs typeface="Helvetica Neue"/>
              <a:sym typeface="Helvetica Neue"/>
            </a:endParaRPr>
          </a:p>
          <a:p>
            <a:pPr lvl="0">
              <a:spcBef>
                <a:spcPts val="0"/>
              </a:spcBef>
              <a:buNone/>
            </a:pPr>
            <a:r>
              <a:rPr lang="en-US" sz="2400" i="1" dirty="0" smtClean="0">
                <a:latin typeface="Helvetica Neue"/>
                <a:ea typeface="Helvetica Neue"/>
                <a:cs typeface="Helvetica Neue"/>
                <a:sym typeface="Helvetica Neue"/>
              </a:rPr>
              <a:t>Look around the room, in your textbook, or through a newspaper, magazine or yearbook. What types of alternative story forms do you see? What do they do to enhance the information and visual appeal of the story?</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Story Forms</a:t>
            </a:r>
            <a:endParaRPr lang="en-US" dirty="0"/>
          </a:p>
        </p:txBody>
      </p:sp>
      <p:sp>
        <p:nvSpPr>
          <p:cNvPr id="3" name="Text Placeholder 2"/>
          <p:cNvSpPr>
            <a:spLocks noGrp="1"/>
          </p:cNvSpPr>
          <p:nvPr>
            <p:ph type="body" idx="1"/>
          </p:nvPr>
        </p:nvSpPr>
        <p:spPr>
          <a:xfrm>
            <a:off x="457200" y="1600200"/>
            <a:ext cx="8229600" cy="1189679"/>
          </a:xfrm>
        </p:spPr>
        <p:txBody>
          <a:bodyPr/>
          <a:lstStyle/>
          <a:p>
            <a:r>
              <a:rPr lang="en-US" dirty="0" smtClean="0"/>
              <a:t>Some common types of alternative story forms include:</a:t>
            </a:r>
          </a:p>
        </p:txBody>
      </p:sp>
      <p:sp>
        <p:nvSpPr>
          <p:cNvPr id="4" name="TextBox 3"/>
          <p:cNvSpPr txBox="1"/>
          <p:nvPr/>
        </p:nvSpPr>
        <p:spPr>
          <a:xfrm>
            <a:off x="2052888" y="3082979"/>
            <a:ext cx="2115440" cy="2677656"/>
          </a:xfrm>
          <a:prstGeom prst="rect">
            <a:avLst/>
          </a:prstGeom>
          <a:noFill/>
        </p:spPr>
        <p:txBody>
          <a:bodyPr wrap="square" rtlCol="0">
            <a:spAutoFit/>
          </a:bodyPr>
          <a:lstStyle/>
          <a:p>
            <a:pPr marL="342900" indent="-342900">
              <a:buFont typeface="Arial"/>
              <a:buChar char="•"/>
            </a:pPr>
            <a:r>
              <a:rPr lang="en-US" sz="2400" dirty="0" smtClean="0"/>
              <a:t>Timelines</a:t>
            </a:r>
          </a:p>
          <a:p>
            <a:pPr marL="342900" indent="-342900">
              <a:buFont typeface="Arial"/>
              <a:buChar char="•"/>
            </a:pPr>
            <a:r>
              <a:rPr lang="en-US" sz="2400" dirty="0" smtClean="0"/>
              <a:t>Quizzes</a:t>
            </a:r>
          </a:p>
          <a:p>
            <a:pPr marL="342900" indent="-342900">
              <a:buFont typeface="Arial"/>
              <a:buChar char="•"/>
            </a:pPr>
            <a:r>
              <a:rPr lang="en-US" sz="2400" dirty="0" smtClean="0"/>
              <a:t>Diagrams</a:t>
            </a:r>
          </a:p>
          <a:p>
            <a:pPr marL="342900" indent="-342900">
              <a:buFont typeface="Arial"/>
              <a:buChar char="•"/>
            </a:pPr>
            <a:r>
              <a:rPr lang="en-US" sz="2400" dirty="0" smtClean="0"/>
              <a:t>Q &amp; A’s</a:t>
            </a:r>
          </a:p>
          <a:p>
            <a:pPr marL="342900" indent="-342900">
              <a:buFont typeface="Arial"/>
              <a:buChar char="•"/>
            </a:pPr>
            <a:r>
              <a:rPr lang="en-US" sz="2400" dirty="0" smtClean="0"/>
              <a:t>Charts</a:t>
            </a:r>
          </a:p>
          <a:p>
            <a:pPr marL="342900" indent="-342900">
              <a:buFont typeface="Arial"/>
              <a:buChar char="•"/>
            </a:pPr>
            <a:r>
              <a:rPr lang="en-US" sz="2400" dirty="0" smtClean="0"/>
              <a:t>Illustrations</a:t>
            </a:r>
          </a:p>
          <a:p>
            <a:pPr marL="342900" indent="-342900">
              <a:buFont typeface="Arial"/>
              <a:buChar char="•"/>
            </a:pPr>
            <a:r>
              <a:rPr lang="en-US" sz="2400" dirty="0" smtClean="0"/>
              <a:t>Fact Boxes</a:t>
            </a:r>
          </a:p>
        </p:txBody>
      </p:sp>
      <p:sp>
        <p:nvSpPr>
          <p:cNvPr id="5" name="TextBox 4"/>
          <p:cNvSpPr txBox="1"/>
          <p:nvPr/>
        </p:nvSpPr>
        <p:spPr>
          <a:xfrm>
            <a:off x="4721935" y="3082979"/>
            <a:ext cx="2409815" cy="2677656"/>
          </a:xfrm>
          <a:prstGeom prst="rect">
            <a:avLst/>
          </a:prstGeom>
          <a:noFill/>
        </p:spPr>
        <p:txBody>
          <a:bodyPr wrap="square" rtlCol="0">
            <a:spAutoFit/>
          </a:bodyPr>
          <a:lstStyle/>
          <a:p>
            <a:pPr marL="342900" indent="-342900">
              <a:buFont typeface="Arial"/>
              <a:buChar char="•"/>
            </a:pPr>
            <a:r>
              <a:rPr lang="en-US" sz="2400" dirty="0" smtClean="0"/>
              <a:t>Calendars</a:t>
            </a:r>
          </a:p>
          <a:p>
            <a:pPr marL="342900" indent="-342900">
              <a:buFont typeface="Arial"/>
              <a:buChar char="•"/>
            </a:pPr>
            <a:r>
              <a:rPr lang="en-US" sz="2400" dirty="0" smtClean="0"/>
              <a:t>Checklists</a:t>
            </a:r>
          </a:p>
          <a:p>
            <a:pPr marL="342900" indent="-342900">
              <a:buFont typeface="Arial"/>
              <a:buChar char="•"/>
            </a:pPr>
            <a:r>
              <a:rPr lang="en-US" sz="2400" dirty="0" smtClean="0"/>
              <a:t>Bio Boxes</a:t>
            </a:r>
          </a:p>
          <a:p>
            <a:pPr marL="342900" indent="-342900">
              <a:buFont typeface="Arial"/>
              <a:buChar char="•"/>
            </a:pPr>
            <a:r>
              <a:rPr lang="en-US" sz="2400" dirty="0" smtClean="0"/>
              <a:t>Tables</a:t>
            </a:r>
          </a:p>
          <a:p>
            <a:pPr marL="342900" indent="-342900">
              <a:buFont typeface="Arial"/>
              <a:buChar char="•"/>
            </a:pPr>
            <a:r>
              <a:rPr lang="en-US" sz="2400" dirty="0" err="1" smtClean="0"/>
              <a:t>Infographics</a:t>
            </a:r>
            <a:endParaRPr lang="en-US" sz="2400" dirty="0" smtClean="0"/>
          </a:p>
          <a:p>
            <a:pPr marL="342900" indent="-342900">
              <a:buFont typeface="Arial"/>
              <a:buChar char="•"/>
            </a:pPr>
            <a:r>
              <a:rPr lang="en-US" sz="2400" dirty="0" err="1" smtClean="0"/>
              <a:t>Charticles</a:t>
            </a:r>
            <a:endParaRPr lang="en-US" sz="2400" dirty="0" smtClean="0"/>
          </a:p>
          <a:p>
            <a:pPr marL="342900" indent="-342900">
              <a:buFont typeface="Arial"/>
              <a:buChar char="•"/>
            </a:pPr>
            <a:r>
              <a:rPr lang="en-US" sz="2400" dirty="0" smtClean="0"/>
              <a:t>Quote Boxes</a:t>
            </a:r>
            <a:endParaRPr lang="en-US" sz="2400" dirty="0"/>
          </a:p>
        </p:txBody>
      </p:sp>
    </p:spTree>
    <p:extLst>
      <p:ext uri="{BB962C8B-B14F-4D97-AF65-F5344CB8AC3E}">
        <p14:creationId xmlns:p14="http://schemas.microsoft.com/office/powerpoint/2010/main" val="4181352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Story Forms</a:t>
            </a:r>
          </a:p>
        </p:txBody>
      </p:sp>
      <p:sp>
        <p:nvSpPr>
          <p:cNvPr id="3" name="Text Placeholder 2"/>
          <p:cNvSpPr>
            <a:spLocks noGrp="1"/>
          </p:cNvSpPr>
          <p:nvPr>
            <p:ph type="body" idx="1"/>
          </p:nvPr>
        </p:nvSpPr>
        <p:spPr/>
        <p:txBody>
          <a:bodyPr/>
          <a:lstStyle/>
          <a:p>
            <a:r>
              <a:rPr lang="en-US" dirty="0" smtClean="0"/>
              <a:t>Alternative Story forms enhance information, understanding and visual appeal by:</a:t>
            </a:r>
          </a:p>
          <a:p>
            <a:pPr marL="457200" indent="-457200">
              <a:buFontTx/>
              <a:buChar char="-"/>
            </a:pPr>
            <a:endParaRPr lang="en-US" sz="2400" dirty="0" smtClean="0"/>
          </a:p>
          <a:p>
            <a:pPr marL="342900" indent="-342900">
              <a:lnSpc>
                <a:spcPct val="130000"/>
              </a:lnSpc>
              <a:buFont typeface="Arial"/>
              <a:buChar char="•"/>
            </a:pPr>
            <a:r>
              <a:rPr lang="en-US" sz="2400" dirty="0" smtClean="0"/>
              <a:t>Simplifying complex information in an easy-to-</a:t>
            </a:r>
            <a:br>
              <a:rPr lang="en-US" sz="2400" dirty="0" smtClean="0"/>
            </a:br>
            <a:r>
              <a:rPr lang="en-US" sz="2400" dirty="0" smtClean="0"/>
              <a:t>understand format</a:t>
            </a:r>
          </a:p>
          <a:p>
            <a:pPr marL="342900" indent="-342900">
              <a:lnSpc>
                <a:spcPct val="130000"/>
              </a:lnSpc>
              <a:buFont typeface="Arial"/>
              <a:buChar char="•"/>
            </a:pPr>
            <a:r>
              <a:rPr lang="en-US" sz="2400" dirty="0" smtClean="0"/>
              <a:t>Adding context and depth that is difficult to incorporate into the actual story</a:t>
            </a:r>
          </a:p>
          <a:p>
            <a:pPr marL="342900" indent="-342900">
              <a:lnSpc>
                <a:spcPct val="130000"/>
              </a:lnSpc>
              <a:buFont typeface="Arial"/>
              <a:buChar char="•"/>
            </a:pPr>
            <a:r>
              <a:rPr lang="en-US" sz="2400" dirty="0" smtClean="0"/>
              <a:t>Adding entry points into the page or story</a:t>
            </a:r>
          </a:p>
          <a:p>
            <a:pPr marL="342900" indent="-342900">
              <a:lnSpc>
                <a:spcPct val="130000"/>
              </a:lnSpc>
              <a:buFont typeface="Arial"/>
              <a:buChar char="•"/>
            </a:pPr>
            <a:r>
              <a:rPr lang="en-US" sz="2400" dirty="0" smtClean="0"/>
              <a:t>Providing cues of what the story is about</a:t>
            </a:r>
          </a:p>
          <a:p>
            <a:pPr marL="342900" indent="-342900">
              <a:lnSpc>
                <a:spcPct val="130000"/>
              </a:lnSpc>
              <a:buFont typeface="Arial"/>
              <a:buChar char="•"/>
            </a:pPr>
            <a:r>
              <a:rPr lang="en-US" sz="2400" dirty="0" smtClean="0"/>
              <a:t>Adding visual appeal</a:t>
            </a:r>
            <a:endParaRPr lang="en-US" sz="2400" dirty="0"/>
          </a:p>
        </p:txBody>
      </p:sp>
    </p:spTree>
    <p:extLst>
      <p:ext uri="{BB962C8B-B14F-4D97-AF65-F5344CB8AC3E}">
        <p14:creationId xmlns:p14="http://schemas.microsoft.com/office/powerpoint/2010/main" val="26820847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Daily Breeze</a:t>
            </a:r>
            <a:endParaRPr lang="en-US" dirty="0"/>
          </a:p>
        </p:txBody>
      </p:sp>
      <p:sp>
        <p:nvSpPr>
          <p:cNvPr id="3" name="Text Placeholder 2"/>
          <p:cNvSpPr>
            <a:spLocks noGrp="1"/>
          </p:cNvSpPr>
          <p:nvPr>
            <p:ph type="body" idx="1"/>
          </p:nvPr>
        </p:nvSpPr>
        <p:spPr/>
        <p:txBody>
          <a:bodyPr/>
          <a:lstStyle/>
          <a:p>
            <a:r>
              <a:rPr lang="en-US" dirty="0" smtClean="0"/>
              <a:t>In early 2014, The Daily Breeze published a series of stories about </a:t>
            </a:r>
            <a:r>
              <a:rPr lang="en-US" dirty="0" err="1" smtClean="0"/>
              <a:t>Centinela</a:t>
            </a:r>
            <a:r>
              <a:rPr lang="en-US" dirty="0" smtClean="0"/>
              <a:t> Valley schools chief Jose Fernandez.</a:t>
            </a:r>
          </a:p>
          <a:p>
            <a:endParaRPr lang="en-US" sz="2400" u="sng" dirty="0"/>
          </a:p>
          <a:p>
            <a:r>
              <a:rPr lang="en-US" sz="2400" dirty="0" smtClean="0"/>
              <a:t>Read this primary story:</a:t>
            </a:r>
          </a:p>
          <a:p>
            <a:r>
              <a:rPr lang="en-US" sz="2400" u="sng" dirty="0">
                <a:hlinkClick r:id="rId2"/>
              </a:rPr>
              <a:t>http://www.dailybreeze.com/social-affairs/20140208/centinela-valley-schools-chief-amassed-663000-in-compensation-in-</a:t>
            </a:r>
            <a:r>
              <a:rPr lang="en-US" sz="2400" u="sng" dirty="0" smtClean="0">
                <a:hlinkClick r:id="rId2"/>
              </a:rPr>
              <a:t>2013</a:t>
            </a:r>
            <a:endParaRPr lang="en-US" sz="2400" u="sng" dirty="0" smtClean="0"/>
          </a:p>
          <a:p>
            <a:endParaRPr lang="en-US" sz="2400" u="sng" dirty="0"/>
          </a:p>
          <a:p>
            <a:pPr lvl="0"/>
            <a:r>
              <a:rPr lang="en-US" sz="2400" b="1" i="1" dirty="0">
                <a:latin typeface="Helvetica Neue"/>
                <a:ea typeface="Helvetica Neue"/>
                <a:cs typeface="Helvetica Neue"/>
                <a:sym typeface="Helvetica Neue"/>
              </a:rPr>
              <a:t>Self Discovery:</a:t>
            </a:r>
          </a:p>
          <a:p>
            <a:pPr lvl="0"/>
            <a:r>
              <a:rPr lang="en-US" sz="2400" i="1" dirty="0" smtClean="0">
                <a:latin typeface="Helvetica Neue"/>
                <a:ea typeface="Helvetica Neue"/>
                <a:cs typeface="Helvetica Neue"/>
                <a:sym typeface="Helvetica Neue"/>
              </a:rPr>
              <a:t>What types of alternative story forms did they use to enhance the information and help tell this story?</a:t>
            </a:r>
            <a:endParaRPr lang="en-US" sz="2400" dirty="0"/>
          </a:p>
        </p:txBody>
      </p:sp>
    </p:spTree>
    <p:extLst>
      <p:ext uri="{BB962C8B-B14F-4D97-AF65-F5344CB8AC3E}">
        <p14:creationId xmlns:p14="http://schemas.microsoft.com/office/powerpoint/2010/main" val="3227772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Daily Breeze</a:t>
            </a:r>
          </a:p>
        </p:txBody>
      </p:sp>
      <p:sp>
        <p:nvSpPr>
          <p:cNvPr id="3" name="Text Placeholder 2"/>
          <p:cNvSpPr>
            <a:spLocks noGrp="1"/>
          </p:cNvSpPr>
          <p:nvPr>
            <p:ph type="body" idx="1"/>
          </p:nvPr>
        </p:nvSpPr>
        <p:spPr>
          <a:xfrm>
            <a:off x="457200" y="1600200"/>
            <a:ext cx="8229600" cy="1015990"/>
          </a:xfrm>
        </p:spPr>
        <p:txBody>
          <a:bodyPr/>
          <a:lstStyle/>
          <a:p>
            <a:pPr lvl="0"/>
            <a:r>
              <a:rPr lang="en-US" dirty="0" smtClean="0"/>
              <a:t>Your list should have included the following alternative story forms:</a:t>
            </a:r>
          </a:p>
          <a:p>
            <a:pPr lvl="0"/>
            <a:endParaRPr lang="en-US" dirty="0"/>
          </a:p>
        </p:txBody>
      </p:sp>
      <p:sp>
        <p:nvSpPr>
          <p:cNvPr id="5" name="TextBox 4"/>
          <p:cNvSpPr txBox="1"/>
          <p:nvPr/>
        </p:nvSpPr>
        <p:spPr>
          <a:xfrm>
            <a:off x="1389443" y="3115546"/>
            <a:ext cx="6371898" cy="2474524"/>
          </a:xfrm>
          <a:prstGeom prst="rect">
            <a:avLst/>
          </a:prstGeom>
          <a:noFill/>
        </p:spPr>
        <p:txBody>
          <a:bodyPr wrap="square" rtlCol="0">
            <a:spAutoFit/>
          </a:bodyPr>
          <a:lstStyle/>
          <a:p>
            <a:pPr marL="342900" indent="-342900">
              <a:lnSpc>
                <a:spcPct val="130000"/>
              </a:lnSpc>
              <a:buFont typeface="Arial"/>
              <a:buChar char="•"/>
            </a:pPr>
            <a:r>
              <a:rPr lang="en-US" sz="2400" dirty="0" smtClean="0"/>
              <a:t>A bar graph showing Fernandez’s change in salary over the years</a:t>
            </a:r>
          </a:p>
          <a:p>
            <a:pPr marL="342900" indent="-342900">
              <a:lnSpc>
                <a:spcPct val="130000"/>
              </a:lnSpc>
              <a:buFont typeface="Arial"/>
              <a:buChar char="•"/>
            </a:pPr>
            <a:r>
              <a:rPr lang="en-US" sz="2400" dirty="0" smtClean="0"/>
              <a:t>A chart comparing the salaries of area superintendents</a:t>
            </a:r>
          </a:p>
          <a:p>
            <a:pPr marL="342900" indent="-342900">
              <a:lnSpc>
                <a:spcPct val="130000"/>
              </a:lnSpc>
              <a:buFont typeface="Arial"/>
              <a:buChar char="•"/>
            </a:pPr>
            <a:r>
              <a:rPr lang="en-US" sz="2400" dirty="0" smtClean="0"/>
              <a:t>A comparison of </a:t>
            </a:r>
            <a:r>
              <a:rPr lang="en-US" sz="2400" dirty="0" err="1" smtClean="0"/>
              <a:t>Ferndandez</a:t>
            </a:r>
            <a:r>
              <a:rPr lang="en-US" sz="2400" dirty="0" smtClean="0"/>
              <a:t> vs. </a:t>
            </a:r>
            <a:r>
              <a:rPr lang="en-US" sz="2400" dirty="0" err="1" smtClean="0"/>
              <a:t>Deasy</a:t>
            </a:r>
            <a:endParaRPr lang="en-US" sz="2400" dirty="0" smtClean="0"/>
          </a:p>
        </p:txBody>
      </p:sp>
    </p:spTree>
    <p:extLst>
      <p:ext uri="{BB962C8B-B14F-4D97-AF65-F5344CB8AC3E}">
        <p14:creationId xmlns:p14="http://schemas.microsoft.com/office/powerpoint/2010/main" val="26252110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Daily Breeze</a:t>
            </a:r>
            <a:endParaRPr lang="en-US" dirty="0"/>
          </a:p>
        </p:txBody>
      </p:sp>
      <p:sp>
        <p:nvSpPr>
          <p:cNvPr id="3" name="Text Placeholder 2"/>
          <p:cNvSpPr>
            <a:spLocks noGrp="1"/>
          </p:cNvSpPr>
          <p:nvPr>
            <p:ph type="body" idx="1"/>
          </p:nvPr>
        </p:nvSpPr>
        <p:spPr>
          <a:xfrm>
            <a:off x="457200" y="1600199"/>
            <a:ext cx="8229600" cy="1935481"/>
          </a:xfrm>
        </p:spPr>
        <p:txBody>
          <a:bodyPr/>
          <a:lstStyle/>
          <a:p>
            <a:pPr lvl="0"/>
            <a:r>
              <a:rPr lang="en-US" sz="2400" b="1" i="1" dirty="0">
                <a:latin typeface="Helvetica Neue"/>
                <a:ea typeface="Helvetica Neue"/>
                <a:cs typeface="Helvetica Neue"/>
                <a:sym typeface="Helvetica Neue"/>
              </a:rPr>
              <a:t>Self Discovery:</a:t>
            </a:r>
          </a:p>
          <a:p>
            <a:r>
              <a:rPr lang="en-US" sz="2300" i="1" dirty="0" smtClean="0"/>
              <a:t>Referencing the list below, what other types of alternative story forms would have been beneficial? Provide some context into what your Alts would include, e.g. a bio box of Fernandez and his accomplishments at </a:t>
            </a:r>
            <a:r>
              <a:rPr lang="en-US" sz="2300" i="1" dirty="0" err="1" smtClean="0"/>
              <a:t>Centinela</a:t>
            </a:r>
            <a:r>
              <a:rPr lang="en-US" sz="2300" i="1" dirty="0" smtClean="0"/>
              <a:t> Valley.</a:t>
            </a:r>
            <a:endParaRPr lang="en-US" sz="2300" i="1" dirty="0"/>
          </a:p>
        </p:txBody>
      </p:sp>
      <p:sp>
        <p:nvSpPr>
          <p:cNvPr id="4" name="TextBox 3"/>
          <p:cNvSpPr txBox="1"/>
          <p:nvPr/>
        </p:nvSpPr>
        <p:spPr>
          <a:xfrm>
            <a:off x="1943049" y="3780665"/>
            <a:ext cx="2377250" cy="2569935"/>
          </a:xfrm>
          <a:prstGeom prst="rect">
            <a:avLst/>
          </a:prstGeom>
          <a:noFill/>
        </p:spPr>
        <p:txBody>
          <a:bodyPr wrap="square" rtlCol="0">
            <a:spAutoFit/>
          </a:bodyPr>
          <a:lstStyle/>
          <a:p>
            <a:pPr marL="342900" indent="-342900">
              <a:buFont typeface="Arial"/>
              <a:buChar char="•"/>
            </a:pPr>
            <a:r>
              <a:rPr lang="en-US" sz="2300" dirty="0"/>
              <a:t>Timelines</a:t>
            </a:r>
          </a:p>
          <a:p>
            <a:pPr marL="342900" indent="-342900">
              <a:buFont typeface="Arial"/>
              <a:buChar char="•"/>
            </a:pPr>
            <a:r>
              <a:rPr lang="en-US" sz="2300" dirty="0"/>
              <a:t>Quizzes</a:t>
            </a:r>
          </a:p>
          <a:p>
            <a:pPr marL="342900" indent="-342900">
              <a:buFont typeface="Arial"/>
              <a:buChar char="•"/>
            </a:pPr>
            <a:r>
              <a:rPr lang="en-US" sz="2300" dirty="0"/>
              <a:t>Diagrams</a:t>
            </a:r>
          </a:p>
          <a:p>
            <a:pPr marL="342900" indent="-342900">
              <a:buFont typeface="Arial"/>
              <a:buChar char="•"/>
            </a:pPr>
            <a:r>
              <a:rPr lang="en-US" sz="2300" dirty="0"/>
              <a:t>Q &amp; A’s</a:t>
            </a:r>
          </a:p>
          <a:p>
            <a:pPr marL="342900" indent="-342900">
              <a:buFont typeface="Arial"/>
              <a:buChar char="•"/>
            </a:pPr>
            <a:r>
              <a:rPr lang="en-US" sz="2300" dirty="0"/>
              <a:t>Charts</a:t>
            </a:r>
          </a:p>
          <a:p>
            <a:pPr marL="342900" indent="-342900">
              <a:buFont typeface="Arial"/>
              <a:buChar char="•"/>
            </a:pPr>
            <a:r>
              <a:rPr lang="en-US" sz="2300" dirty="0"/>
              <a:t>Illustrations</a:t>
            </a:r>
          </a:p>
          <a:p>
            <a:pPr marL="342900" indent="-342900">
              <a:buFont typeface="Arial"/>
              <a:buChar char="•"/>
            </a:pPr>
            <a:r>
              <a:rPr lang="en-US" sz="2300" dirty="0"/>
              <a:t>Fact </a:t>
            </a:r>
            <a:r>
              <a:rPr lang="en-US" sz="2300" dirty="0" smtClean="0"/>
              <a:t>Boxes</a:t>
            </a:r>
            <a:endParaRPr lang="en-US" sz="2300" dirty="0"/>
          </a:p>
        </p:txBody>
      </p:sp>
      <p:sp>
        <p:nvSpPr>
          <p:cNvPr id="5" name="TextBox 4"/>
          <p:cNvSpPr txBox="1"/>
          <p:nvPr/>
        </p:nvSpPr>
        <p:spPr>
          <a:xfrm>
            <a:off x="4569963" y="3780665"/>
            <a:ext cx="2637771" cy="2569935"/>
          </a:xfrm>
          <a:prstGeom prst="rect">
            <a:avLst/>
          </a:prstGeom>
          <a:noFill/>
        </p:spPr>
        <p:txBody>
          <a:bodyPr wrap="square" rtlCol="0">
            <a:spAutoFit/>
          </a:bodyPr>
          <a:lstStyle/>
          <a:p>
            <a:pPr marL="342900" indent="-342900">
              <a:buFont typeface="Arial"/>
              <a:buChar char="•"/>
            </a:pPr>
            <a:r>
              <a:rPr lang="en-US" sz="2300" dirty="0"/>
              <a:t>Calendars</a:t>
            </a:r>
          </a:p>
          <a:p>
            <a:pPr marL="342900" indent="-342900">
              <a:buFont typeface="Arial"/>
              <a:buChar char="•"/>
            </a:pPr>
            <a:r>
              <a:rPr lang="en-US" sz="2300" dirty="0"/>
              <a:t>Checklists</a:t>
            </a:r>
          </a:p>
          <a:p>
            <a:pPr marL="342900" indent="-342900">
              <a:buFont typeface="Arial"/>
              <a:buChar char="•"/>
            </a:pPr>
            <a:r>
              <a:rPr lang="en-US" sz="2300" dirty="0"/>
              <a:t>Bio Boxes</a:t>
            </a:r>
          </a:p>
          <a:p>
            <a:pPr marL="342900" indent="-342900">
              <a:buFont typeface="Arial"/>
              <a:buChar char="•"/>
            </a:pPr>
            <a:r>
              <a:rPr lang="en-US" sz="2300" dirty="0" smtClean="0"/>
              <a:t>Tables</a:t>
            </a:r>
            <a:endParaRPr lang="en-US" sz="2300" dirty="0"/>
          </a:p>
          <a:p>
            <a:pPr marL="342900" indent="-342900">
              <a:buFont typeface="Arial"/>
              <a:buChar char="•"/>
            </a:pPr>
            <a:r>
              <a:rPr lang="en-US" sz="2300" dirty="0" err="1"/>
              <a:t>Infographics</a:t>
            </a:r>
            <a:endParaRPr lang="en-US" sz="2300" dirty="0"/>
          </a:p>
          <a:p>
            <a:pPr marL="342900" indent="-342900">
              <a:buFont typeface="Arial"/>
              <a:buChar char="•"/>
            </a:pPr>
            <a:r>
              <a:rPr lang="en-US" sz="2300" dirty="0" err="1"/>
              <a:t>Charticles</a:t>
            </a:r>
            <a:endParaRPr lang="en-US" sz="2300" dirty="0"/>
          </a:p>
          <a:p>
            <a:pPr marL="342900" indent="-342900">
              <a:buFont typeface="Arial"/>
              <a:buChar char="•"/>
            </a:pPr>
            <a:r>
              <a:rPr lang="en-US" sz="2300" dirty="0"/>
              <a:t>Quote </a:t>
            </a:r>
            <a:r>
              <a:rPr lang="en-US" sz="2300" dirty="0" smtClean="0"/>
              <a:t>Boxes</a:t>
            </a:r>
            <a:endParaRPr lang="en-US" sz="2300" dirty="0"/>
          </a:p>
        </p:txBody>
      </p:sp>
    </p:spTree>
    <p:extLst>
      <p:ext uri="{BB962C8B-B14F-4D97-AF65-F5344CB8AC3E}">
        <p14:creationId xmlns:p14="http://schemas.microsoft.com/office/powerpoint/2010/main" val="171111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Daily Breeze</a:t>
            </a:r>
            <a:endParaRPr lang="en-US" dirty="0"/>
          </a:p>
        </p:txBody>
      </p:sp>
      <p:sp>
        <p:nvSpPr>
          <p:cNvPr id="3" name="Text Placeholder 2"/>
          <p:cNvSpPr>
            <a:spLocks noGrp="1"/>
          </p:cNvSpPr>
          <p:nvPr>
            <p:ph type="body" idx="1"/>
          </p:nvPr>
        </p:nvSpPr>
        <p:spPr>
          <a:xfrm>
            <a:off x="457200" y="1600200"/>
            <a:ext cx="8229600" cy="726440"/>
          </a:xfrm>
        </p:spPr>
        <p:txBody>
          <a:bodyPr/>
          <a:lstStyle/>
          <a:p>
            <a:r>
              <a:rPr lang="en-US" dirty="0" smtClean="0"/>
              <a:t>Some Alt Story Form ideas might include:</a:t>
            </a:r>
            <a:endParaRPr lang="en-US" dirty="0"/>
          </a:p>
        </p:txBody>
      </p:sp>
      <p:sp>
        <p:nvSpPr>
          <p:cNvPr id="4" name="TextBox 3"/>
          <p:cNvSpPr txBox="1"/>
          <p:nvPr/>
        </p:nvSpPr>
        <p:spPr>
          <a:xfrm>
            <a:off x="457200" y="2468880"/>
            <a:ext cx="8473440" cy="3914918"/>
          </a:xfrm>
          <a:prstGeom prst="rect">
            <a:avLst/>
          </a:prstGeom>
          <a:noFill/>
        </p:spPr>
        <p:txBody>
          <a:bodyPr wrap="square" rtlCol="0">
            <a:spAutoFit/>
          </a:bodyPr>
          <a:lstStyle/>
          <a:p>
            <a:pPr marL="342900" indent="-342900">
              <a:lnSpc>
                <a:spcPct val="130000"/>
              </a:lnSpc>
              <a:buFont typeface="Arial"/>
              <a:buChar char="•"/>
            </a:pPr>
            <a:r>
              <a:rPr lang="en-US" sz="2400" dirty="0" smtClean="0"/>
              <a:t>A timeline of events starting with Fernandez’s hiring highlighting salary increases</a:t>
            </a:r>
          </a:p>
          <a:p>
            <a:pPr marL="342900" indent="-342900">
              <a:lnSpc>
                <a:spcPct val="130000"/>
              </a:lnSpc>
              <a:buFont typeface="Arial"/>
              <a:buChar char="•"/>
            </a:pPr>
            <a:r>
              <a:rPr lang="en-US" sz="2400" dirty="0" smtClean="0"/>
              <a:t>A chart comparing teacher raises vs. Fernandez’s raises</a:t>
            </a:r>
          </a:p>
          <a:p>
            <a:pPr marL="342900" indent="-342900">
              <a:lnSpc>
                <a:spcPct val="130000"/>
              </a:lnSpc>
              <a:buFont typeface="Arial"/>
              <a:buChar char="•"/>
            </a:pPr>
            <a:r>
              <a:rPr lang="en-US" sz="2400" dirty="0" smtClean="0"/>
              <a:t>A chart comparing what the school has cut back on vs. Fernandez’s raises</a:t>
            </a:r>
          </a:p>
          <a:p>
            <a:pPr marL="342900" indent="-342900">
              <a:lnSpc>
                <a:spcPct val="130000"/>
              </a:lnSpc>
              <a:buFont typeface="Arial"/>
              <a:buChar char="•"/>
            </a:pPr>
            <a:r>
              <a:rPr lang="en-US" sz="2400" dirty="0" smtClean="0"/>
              <a:t>Quote collections from community stakeholders</a:t>
            </a:r>
          </a:p>
          <a:p>
            <a:pPr marL="342900" indent="-342900">
              <a:lnSpc>
                <a:spcPct val="130000"/>
              </a:lnSpc>
              <a:buFont typeface="Arial"/>
              <a:buChar char="•"/>
            </a:pPr>
            <a:r>
              <a:rPr lang="en-US" sz="2400" dirty="0"/>
              <a:t>A pie chart showing breakdown of district </a:t>
            </a:r>
            <a:r>
              <a:rPr lang="en-US" sz="2400" dirty="0" smtClean="0"/>
              <a:t>spending including Fernandez’s salary</a:t>
            </a:r>
            <a:endParaRPr lang="en-US" sz="2400" dirty="0"/>
          </a:p>
        </p:txBody>
      </p:sp>
    </p:spTree>
    <p:extLst>
      <p:ext uri="{BB962C8B-B14F-4D97-AF65-F5344CB8AC3E}">
        <p14:creationId xmlns:p14="http://schemas.microsoft.com/office/powerpoint/2010/main" val="417874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Daily Breeze</a:t>
            </a:r>
            <a:endParaRPr lang="en-US" dirty="0"/>
          </a:p>
        </p:txBody>
      </p:sp>
      <p:sp>
        <p:nvSpPr>
          <p:cNvPr id="3" name="Text Placeholder 2"/>
          <p:cNvSpPr>
            <a:spLocks noGrp="1"/>
          </p:cNvSpPr>
          <p:nvPr>
            <p:ph type="body" idx="1"/>
          </p:nvPr>
        </p:nvSpPr>
        <p:spPr>
          <a:xfrm>
            <a:off x="457200" y="1600200"/>
            <a:ext cx="8229600" cy="726440"/>
          </a:xfrm>
        </p:spPr>
        <p:txBody>
          <a:bodyPr/>
          <a:lstStyle/>
          <a:p>
            <a:r>
              <a:rPr lang="en-US" dirty="0" smtClean="0"/>
              <a:t>Alt Story Form ideas (continued):</a:t>
            </a:r>
            <a:endParaRPr lang="en-US" dirty="0"/>
          </a:p>
        </p:txBody>
      </p:sp>
      <p:sp>
        <p:nvSpPr>
          <p:cNvPr id="4" name="TextBox 3"/>
          <p:cNvSpPr txBox="1"/>
          <p:nvPr/>
        </p:nvSpPr>
        <p:spPr>
          <a:xfrm>
            <a:off x="457200" y="2468880"/>
            <a:ext cx="8229600" cy="3914918"/>
          </a:xfrm>
          <a:prstGeom prst="rect">
            <a:avLst/>
          </a:prstGeom>
          <a:noFill/>
        </p:spPr>
        <p:txBody>
          <a:bodyPr wrap="square" rtlCol="0">
            <a:spAutoFit/>
          </a:bodyPr>
          <a:lstStyle/>
          <a:p>
            <a:pPr marL="342900" indent="-342900">
              <a:lnSpc>
                <a:spcPct val="130000"/>
              </a:lnSpc>
              <a:buFont typeface="Arial"/>
              <a:buChar char="•"/>
            </a:pPr>
            <a:r>
              <a:rPr lang="en-US" sz="2400" dirty="0" smtClean="0"/>
              <a:t>A deeper comparison of area superintendents, their jobs, schools, contracts and compensation</a:t>
            </a:r>
          </a:p>
          <a:p>
            <a:pPr marL="342900" indent="-342900">
              <a:lnSpc>
                <a:spcPct val="130000"/>
              </a:lnSpc>
              <a:buFont typeface="Arial"/>
              <a:buChar char="•"/>
            </a:pPr>
            <a:r>
              <a:rPr lang="en-US" sz="2400" dirty="0" smtClean="0"/>
              <a:t>A timeline or chart examining the school board — when they were appointed and how they have voted on key issues including Fernandez’s salary increases</a:t>
            </a:r>
          </a:p>
          <a:p>
            <a:pPr marL="342900" indent="-342900">
              <a:lnSpc>
                <a:spcPct val="130000"/>
              </a:lnSpc>
              <a:buFont typeface="Arial"/>
              <a:buChar char="•"/>
            </a:pPr>
            <a:r>
              <a:rPr lang="en-US" sz="2400" dirty="0" smtClean="0"/>
              <a:t>A comparison of Fernandez’s job/salary vs. other</a:t>
            </a:r>
            <a:br>
              <a:rPr lang="en-US" sz="2400" dirty="0" smtClean="0"/>
            </a:br>
            <a:r>
              <a:rPr lang="en-US" sz="2400" dirty="0" smtClean="0"/>
              <a:t>top-paying jobs/careers across the country</a:t>
            </a:r>
          </a:p>
          <a:p>
            <a:pPr marL="342900" indent="-342900">
              <a:lnSpc>
                <a:spcPct val="130000"/>
              </a:lnSpc>
              <a:buFont typeface="Arial"/>
              <a:buChar char="•"/>
            </a:pPr>
            <a:r>
              <a:rPr lang="en-US" sz="2400" dirty="0"/>
              <a:t>A comparison of jobs/salaries: Fernandez vs. </a:t>
            </a:r>
            <a:r>
              <a:rPr lang="en-US" sz="2400" dirty="0" smtClean="0"/>
              <a:t>Obama</a:t>
            </a:r>
          </a:p>
        </p:txBody>
      </p:sp>
    </p:spTree>
    <p:extLst>
      <p:ext uri="{BB962C8B-B14F-4D97-AF65-F5344CB8AC3E}">
        <p14:creationId xmlns:p14="http://schemas.microsoft.com/office/powerpoint/2010/main" val="577748223"/>
      </p:ext>
    </p:extLst>
  </p:cSld>
  <p:clrMapOvr>
    <a:masterClrMapping/>
  </p:clrMapOvr>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749</Words>
  <Application>Microsoft Macintosh PowerPoint</Application>
  <PresentationFormat>On-screen Show (4:3)</PresentationFormat>
  <Paragraphs>129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simple-light</vt:lpstr>
      <vt:lpstr>PowerPoint Presentation</vt:lpstr>
      <vt:lpstr>Alternative Story Forms</vt:lpstr>
      <vt:lpstr>Alternative Story Forms</vt:lpstr>
      <vt:lpstr>Alternative Story Forms</vt:lpstr>
      <vt:lpstr>The Daily Breeze</vt:lpstr>
      <vt:lpstr>The Daily Breeze</vt:lpstr>
      <vt:lpstr>The Daily Breeze</vt:lpstr>
      <vt:lpstr>The Daily Breeze</vt:lpstr>
      <vt:lpstr>The Daily Breeze</vt:lpstr>
      <vt:lpstr>The Daily Breeze</vt:lpstr>
      <vt:lpstr>The Daily Breeze</vt:lpstr>
      <vt:lpstr>The Daily Breeze</vt:lpstr>
      <vt:lpstr>The Daily Breeze</vt:lpstr>
      <vt:lpstr>The Daily Breeze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Kelly Furnas</cp:lastModifiedBy>
  <cp:revision>26</cp:revision>
  <dcterms:modified xsi:type="dcterms:W3CDTF">2016-03-30T20:49:21Z</dcterms:modified>
</cp:coreProperties>
</file>